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69" r:id="rId2"/>
    <p:sldMasterId id="2147483771" r:id="rId3"/>
    <p:sldMasterId id="2147483775" r:id="rId4"/>
    <p:sldMasterId id="2147483778" r:id="rId5"/>
    <p:sldMasterId id="2147483780" r:id="rId6"/>
  </p:sldMasterIdLst>
  <p:notesMasterIdLst>
    <p:notesMasterId r:id="rId16"/>
  </p:notesMasterIdLst>
  <p:handoutMasterIdLst>
    <p:handoutMasterId r:id="rId17"/>
  </p:handoutMasterIdLst>
  <p:sldIdLst>
    <p:sldId id="264" r:id="rId7"/>
    <p:sldId id="307" r:id="rId8"/>
    <p:sldId id="330" r:id="rId9"/>
    <p:sldId id="327" r:id="rId10"/>
    <p:sldId id="328" r:id="rId11"/>
    <p:sldId id="326" r:id="rId12"/>
    <p:sldId id="324" r:id="rId13"/>
    <p:sldId id="329" r:id="rId14"/>
    <p:sldId id="267" r:id="rId15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рдеев Андрей Сергеевич" initials="ГАС" lastIdx="2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4"/>
    <p:restoredTop sz="93786" autoAdjust="0"/>
  </p:normalViewPr>
  <p:slideViewPr>
    <p:cSldViewPr>
      <p:cViewPr varScale="1">
        <p:scale>
          <a:sx n="144" d="100"/>
          <a:sy n="144" d="100"/>
        </p:scale>
        <p:origin x="702" y="120"/>
      </p:cViewPr>
      <p:guideLst>
        <p:guide orient="horz" pos="261"/>
        <p:guide pos="340"/>
        <p:guide orient="horz" pos="3028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72" d="100"/>
          <a:sy n="172" d="100"/>
        </p:scale>
        <p:origin x="6552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71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136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01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794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13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68340" y="4172175"/>
            <a:ext cx="2786567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Фамилия Имя Отчество</a:t>
            </a: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0126" y="2011864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Тема </a:t>
            </a:r>
          </a:p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презентации</a:t>
            </a:r>
            <a:endParaRPr lang="ru-RU" sz="27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3656856"/>
            <a:ext cx="4886550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Наименование мероприятия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/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название площадки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3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193"/>
          <a:ext cx="1587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3"/>
                        <a:ext cx="1587" cy="1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4688256"/>
            <a:ext cx="2133600" cy="357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B858E8B2-FF20-41D0-B1FD-781215B07C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87535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2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1865" rtl="0" eaLnBrk="1" fontAlgn="auto" latinLnBrk="0" hangingPunct="1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8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1865" rtl="0" eaLnBrk="1" fontAlgn="auto" latinLnBrk="0" hangingPunct="1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8" y="4579417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698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698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29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2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197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197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41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98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74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0920" y="1789976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1.1.</a:t>
            </a:r>
          </a:p>
          <a:p>
            <a:pPr>
              <a:lnSpc>
                <a:spcPts val="3780"/>
              </a:lnSpc>
            </a:pPr>
            <a:endParaRPr lang="ru-RU" sz="4100" b="1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>
              <a:lnSpc>
                <a:spcPts val="3780"/>
              </a:lnSpc>
            </a:pPr>
            <a:r>
              <a:rPr lang="ru-RU" sz="4100" b="1" dirty="0" err="1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Перебивочный</a:t>
            </a: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</a:t>
            </a:r>
          </a:p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слайд</a:t>
            </a:r>
            <a:endParaRPr lang="ru-RU" sz="41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03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25690" y="1483832"/>
            <a:ext cx="3931080" cy="242166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от нас системного анализа направлений. </a:t>
            </a:r>
          </a:p>
          <a:p>
            <a:pPr lvl="0">
              <a:spcBef>
                <a:spcPct val="0"/>
              </a:spcBef>
            </a:pPr>
            <a:endParaRPr lang="ru-RU" sz="12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</a:t>
            </a:r>
          </a:p>
        </p:txBody>
      </p:sp>
      <p:pic>
        <p:nvPicPr>
          <p:cNvPr id="8" name="Picture 3" descr="C:\Users\Garvis\Desktop\атом_0812\Презы\Файлы для презентации_цфо-1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116" y="1383145"/>
            <a:ext cx="4034808" cy="255836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387903" y="38739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Прямоугольник 2"/>
          <p:cNvSpPr/>
          <p:nvPr userDrawn="1"/>
        </p:nvSpPr>
        <p:spPr>
          <a:xfrm>
            <a:off x="504000" y="4684334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1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91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DD5322D-18EE-4767-98F8-797CAD90D909}" type="datetime1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6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endi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193"/>
          <a:ext cx="1587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Слайд think-cell" r:id="rId4" imgW="360" imgH="360" progId="">
                  <p:embed/>
                </p:oleObj>
              </mc:Choice>
              <mc:Fallback>
                <p:oleObj name="Слайд think-cell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3"/>
                        <a:ext cx="1587" cy="1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034C10E3-4B2A-4D26-9CDF-8045FBD6FC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13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0920" y="1789976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1.1.</a:t>
            </a:r>
          </a:p>
          <a:p>
            <a:pPr>
              <a:lnSpc>
                <a:spcPts val="3780"/>
              </a:lnSpc>
            </a:pPr>
            <a:endParaRPr lang="ru-RU" sz="4100" b="1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>
              <a:lnSpc>
                <a:spcPts val="3780"/>
              </a:lnSpc>
            </a:pPr>
            <a:r>
              <a:rPr lang="ru-RU" sz="4100" b="1" dirty="0" err="1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Перебивочный</a:t>
            </a: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</a:t>
            </a:r>
          </a:p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слайд</a:t>
            </a:r>
            <a:endParaRPr lang="ru-RU" sz="41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9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9ED5CB5A-577A-47CE-A77B-9EC92E483346}" type="datetime1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2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193"/>
          <a:ext cx="1587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3"/>
                        <a:ext cx="1587" cy="1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4688256"/>
            <a:ext cx="2133600" cy="357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B858E8B2-FF20-41D0-B1FD-781215B07C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2893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25690" y="1483832"/>
            <a:ext cx="3931080" cy="242166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от нас системного анализа направлений. </a:t>
            </a:r>
          </a:p>
          <a:p>
            <a:pPr lvl="0">
              <a:spcBef>
                <a:spcPct val="0"/>
              </a:spcBef>
            </a:pPr>
            <a:endParaRPr lang="ru-RU" sz="12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</a:t>
            </a:r>
          </a:p>
        </p:txBody>
      </p:sp>
      <p:pic>
        <p:nvPicPr>
          <p:cNvPr id="8" name="Picture 3" descr="C:\Users\Garvis\Desktop\атом_0812\Презы\Файлы для презентации_цфо-1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116" y="1383145"/>
            <a:ext cx="4034808" cy="255836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387903" y="38739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Прямоугольник 2"/>
          <p:cNvSpPr/>
          <p:nvPr userDrawn="1"/>
        </p:nvSpPr>
        <p:spPr>
          <a:xfrm>
            <a:off x="504000" y="4684334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1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5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F0B855EB-62CE-4CBC-BD1D-F7543E39A6A2}" type="datetime1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68340" y="4172175"/>
            <a:ext cx="2786567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Фамилия Имя Отчество</a:t>
            </a: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0126" y="2011864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Тема </a:t>
            </a:r>
          </a:p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презентации</a:t>
            </a:r>
            <a:endParaRPr lang="ru-RU" sz="27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3656856"/>
            <a:ext cx="4886550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Наименование мероприятия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/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название площадки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8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DD5322D-18EE-4767-98F8-797CAD90D909}" type="datetime1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8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4722"/>
            <a:ext cx="816864" cy="10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4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83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2523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0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3" r:id="rId2"/>
    <p:sldLayoutId id="214748378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6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4722"/>
            <a:ext cx="2359152" cy="72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1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82" r:id="rId3"/>
    <p:sldLayoutId id="2147483785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2523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1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4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9512" y="3507069"/>
            <a:ext cx="7632848" cy="1112705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600" dirty="0" smtClean="0">
                <a:solidFill>
                  <a:srgbClr val="002060"/>
                </a:solidFill>
                <a:ea typeface="Rosatom Light" pitchFamily="34" charset="-52"/>
                <a:cs typeface="Arial" pitchFamily="34" charset="0"/>
              </a:rPr>
              <a:t>Журавлев А.В., Жилкин В.М., Солодских П.И., Неумолотов А.С.</a:t>
            </a:r>
            <a:r>
              <a:rPr lang="ru-RU" sz="1600" dirty="0">
                <a:solidFill>
                  <a:srgbClr val="002060"/>
                </a:solidFill>
                <a:ea typeface="Rosatom Light" pitchFamily="34" charset="-52"/>
                <a:cs typeface="Arial" pitchFamily="34" charset="0"/>
              </a:rPr>
              <a:t>,</a:t>
            </a:r>
            <a:endParaRPr lang="ru-RU" sz="1600" dirty="0" smtClean="0">
              <a:solidFill>
                <a:srgbClr val="002060"/>
              </a:solidFill>
              <a:ea typeface="Rosatom Light" pitchFamily="34" charset="-52"/>
              <a:cs typeface="Arial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600" dirty="0" smtClean="0">
                <a:solidFill>
                  <a:srgbClr val="002060"/>
                </a:solidFill>
                <a:ea typeface="Rosatom Light" pitchFamily="34" charset="-52"/>
                <a:cs typeface="Arial" pitchFamily="34" charset="0"/>
              </a:rPr>
              <a:t>АО «СНИИП»</a:t>
            </a:r>
            <a:endParaRPr lang="ru-RU" sz="1600" dirty="0">
              <a:solidFill>
                <a:srgbClr val="002060"/>
              </a:solidFill>
              <a:ea typeface="Rosatom Light" pitchFamily="34" charset="-52"/>
              <a:cs typeface="Arial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600" dirty="0" smtClean="0">
                <a:solidFill>
                  <a:srgbClr val="002060"/>
                </a:solidFill>
                <a:ea typeface="Rosatom Light" pitchFamily="34" charset="-52"/>
                <a:cs typeface="Arial" pitchFamily="34" charset="0"/>
              </a:rPr>
              <a:t>СНИИП, Москва, 2022г.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3555" y="1638027"/>
            <a:ext cx="8102314" cy="158417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algn="ctr">
              <a:lnSpc>
                <a:spcPts val="378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Разработка и аттестация рабочего эталона единиц плотности потока тепловых нейтронов в диапазоне значений от 1,0 до 5,6·10</a:t>
            </a:r>
            <a:r>
              <a:rPr lang="ru-RU" sz="2400" b="1" baseline="30000" dirty="0" smtClean="0">
                <a:solidFill>
                  <a:srgbClr val="002060"/>
                </a:solidFill>
              </a:rPr>
              <a:t>4</a:t>
            </a:r>
            <a:r>
              <a:rPr lang="ru-RU" sz="2400" b="1" dirty="0" smtClean="0">
                <a:solidFill>
                  <a:srgbClr val="002060"/>
                </a:solidFill>
              </a:rPr>
              <a:t> с</a:t>
            </a:r>
            <a:r>
              <a:rPr lang="ru-RU" sz="2400" b="1" baseline="30000" dirty="0" smtClean="0">
                <a:solidFill>
                  <a:srgbClr val="002060"/>
                </a:solidFill>
              </a:rPr>
              <a:t>-1</a:t>
            </a:r>
            <a:r>
              <a:rPr lang="ru-RU" sz="2400" b="1" dirty="0" smtClean="0">
                <a:solidFill>
                  <a:srgbClr val="002060"/>
                </a:solidFill>
              </a:rPr>
              <a:t>·см</a:t>
            </a:r>
            <a:r>
              <a:rPr lang="ru-RU" sz="2400" b="1" baseline="30000" dirty="0" smtClean="0">
                <a:solidFill>
                  <a:srgbClr val="002060"/>
                </a:solidFill>
              </a:rPr>
              <a:t>-2</a:t>
            </a:r>
            <a:endParaRPr lang="ru-RU" sz="2400" baseline="30000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3653472"/>
            <a:ext cx="5472608" cy="566057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spcBef>
                <a:spcPts val="600"/>
              </a:spcBef>
            </a:pP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314703"/>
            <a:ext cx="2915816" cy="9206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24128" y="3624835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ea typeface="Rosatom Light" pitchFamily="34" charset="-52"/>
                <a:cs typeface="Arial" pitchFamily="34" charset="0"/>
              </a:rPr>
              <a:t>Чебышов С.Б</a:t>
            </a:r>
            <a:r>
              <a:rPr lang="ru-RU" dirty="0" smtClean="0">
                <a:solidFill>
                  <a:srgbClr val="002060"/>
                </a:solidFill>
                <a:ea typeface="Rosatom Light" pitchFamily="34" charset="-52"/>
                <a:cs typeface="Arial" pitchFamily="34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246815"/>
            <a:ext cx="5780554" cy="959164"/>
          </a:xfrm>
          <a:prstGeom prst="rect">
            <a:avLst/>
          </a:prstGeom>
        </p:spPr>
        <p:txBody>
          <a:bodyPr vert="horz" lIns="156745" tIns="54050" rIns="179042" bIns="89522" rtlCol="0" anchor="t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Необходимость разработки рабочего эталона </a:t>
            </a:r>
            <a:r>
              <a:rPr lang="ru-RU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единиц плотности потока тепловых нейтронов в диапазоне значений от 1,0 до 5,6·10</a:t>
            </a:r>
            <a:r>
              <a:rPr lang="ru-RU" b="1" baseline="300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ru-RU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</a:t>
            </a:r>
            <a:r>
              <a:rPr lang="ru-RU" b="1" baseline="300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-1</a:t>
            </a:r>
            <a:r>
              <a:rPr lang="ru-RU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·см</a:t>
            </a:r>
            <a:r>
              <a:rPr lang="ru-RU" b="1" baseline="300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-2 </a:t>
            </a:r>
            <a:r>
              <a:rPr lang="ru-RU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обусловлена:</a:t>
            </a:r>
            <a:endParaRPr lang="ru-RU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>
              <a:spcBef>
                <a:spcPct val="0"/>
              </a:spcBef>
            </a:pPr>
            <a:endParaRPr lang="ru-RU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99" y="291103"/>
            <a:ext cx="1273534" cy="4021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87890" y="1947055"/>
            <a:ext cx="2193951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Необходимостью хранения и передачи единиц величин плотности потока  тепловых нейтронов со значением от 10</a:t>
            </a:r>
            <a:r>
              <a:rPr lang="ru-RU" sz="1600" baseline="30000" dirty="0"/>
              <a:t>4</a:t>
            </a:r>
            <a:r>
              <a:rPr lang="ru-RU" sz="1600" dirty="0"/>
              <a:t> и более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06417" y="1947799"/>
            <a:ext cx="2150283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Геометрическими размерами блоков детектирования не позволяющими создать </a:t>
            </a:r>
            <a:r>
              <a:rPr lang="ru-RU" sz="1600" dirty="0" smtClean="0"/>
              <a:t>по всей длине </a:t>
            </a:r>
            <a:r>
              <a:rPr lang="ru-RU" sz="1600" dirty="0"/>
              <a:t>поле нейтронов от эталонной установки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706" y="1947799"/>
            <a:ext cx="1763688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Потребностью в  поверке устройств детектирования плотности потока тепловых нейтронов;</a:t>
            </a:r>
          </a:p>
        </p:txBody>
      </p:sp>
    </p:spTree>
    <p:extLst>
      <p:ext uri="{BB962C8B-B14F-4D97-AF65-F5344CB8AC3E}">
        <p14:creationId xmlns:p14="http://schemas.microsoft.com/office/powerpoint/2010/main" val="28079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 txBox="1">
            <a:spLocks/>
          </p:cNvSpPr>
          <p:nvPr/>
        </p:nvSpPr>
        <p:spPr>
          <a:xfrm>
            <a:off x="387902" y="38702"/>
            <a:ext cx="7496466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15" y="319146"/>
            <a:ext cx="1296143" cy="409268"/>
          </a:xfrm>
          <a:prstGeom prst="rect">
            <a:avLst/>
          </a:prstGeom>
        </p:spPr>
      </p:pic>
      <p:sp>
        <p:nvSpPr>
          <p:cNvPr id="98" name="Text Box 112"/>
          <p:cNvSpPr txBox="1">
            <a:spLocks noChangeArrowheads="1"/>
          </p:cNvSpPr>
          <p:nvPr/>
        </p:nvSpPr>
        <p:spPr bwMode="auto">
          <a:xfrm>
            <a:off x="3275286" y="1282934"/>
            <a:ext cx="1368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1200"/>
          </a:p>
        </p:txBody>
      </p:sp>
      <p:sp>
        <p:nvSpPr>
          <p:cNvPr id="128" name="Прямоугольник 127"/>
          <p:cNvSpPr/>
          <p:nvPr/>
        </p:nvSpPr>
        <p:spPr>
          <a:xfrm>
            <a:off x="1003259" y="166901"/>
            <a:ext cx="5912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рабочего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эталона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единиц плотности потока тепловых нейтронов в диапазоне значений от 1,0 до 5,6·10</a:t>
            </a:r>
            <a:r>
              <a:rPr lang="ru-RU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</a:t>
            </a:r>
            <a:r>
              <a:rPr lang="ru-RU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·см</a:t>
            </a:r>
            <a:r>
              <a:rPr lang="ru-RU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6759" y="1354360"/>
            <a:ext cx="6515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161657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Эталон применяется для поверки устройств детектирования </a:t>
            </a:r>
            <a:r>
              <a:rPr lang="ru-RU" dirty="0" smtClean="0"/>
              <a:t>УДПН-33Р</a:t>
            </a:r>
            <a:r>
              <a:rPr lang="ru-RU" dirty="0"/>
              <a:t>, УДПН-33Р1, УДПН-33Р2, </a:t>
            </a:r>
            <a:r>
              <a:rPr lang="ru-RU" dirty="0" smtClean="0"/>
              <a:t>УДПН-33Р3 , а также устройств и блоков детектирования, в которых в качестве детектора нейтронов используются ионизационные камеры деления КНК15 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97172"/>
            <a:ext cx="2681705" cy="184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87" y="2692942"/>
            <a:ext cx="2765210" cy="149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45" y="2773413"/>
            <a:ext cx="2222139" cy="141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 txBox="1">
            <a:spLocks/>
          </p:cNvSpPr>
          <p:nvPr/>
        </p:nvSpPr>
        <p:spPr>
          <a:xfrm>
            <a:off x="387902" y="38702"/>
            <a:ext cx="7496466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15" y="319146"/>
            <a:ext cx="1296143" cy="409268"/>
          </a:xfrm>
          <a:prstGeom prst="rect">
            <a:avLst/>
          </a:prstGeom>
        </p:spPr>
      </p:pic>
      <p:sp>
        <p:nvSpPr>
          <p:cNvPr id="98" name="Text Box 112"/>
          <p:cNvSpPr txBox="1">
            <a:spLocks noChangeArrowheads="1"/>
          </p:cNvSpPr>
          <p:nvPr/>
        </p:nvSpPr>
        <p:spPr bwMode="auto">
          <a:xfrm>
            <a:off x="3275286" y="1282934"/>
            <a:ext cx="1368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1200"/>
          </a:p>
        </p:txBody>
      </p:sp>
      <p:sp>
        <p:nvSpPr>
          <p:cNvPr id="128" name="Прямоугольник 127"/>
          <p:cNvSpPr/>
          <p:nvPr/>
        </p:nvSpPr>
        <p:spPr>
          <a:xfrm>
            <a:off x="2547954" y="197867"/>
            <a:ext cx="3093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рабочего эталона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726364"/>
            <a:ext cx="4283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состав эталона вошли устройства:</a:t>
            </a:r>
          </a:p>
          <a:p>
            <a:r>
              <a:rPr lang="ru-RU" dirty="0"/>
              <a:t>блок детектирования 	БДПН-43Р;</a:t>
            </a:r>
          </a:p>
          <a:p>
            <a:r>
              <a:rPr lang="ru-RU" dirty="0"/>
              <a:t>блок преобразования	БПХ-87Р;</a:t>
            </a:r>
          </a:p>
          <a:p>
            <a:r>
              <a:rPr lang="ru-RU" dirty="0"/>
              <a:t>блок вспомогательный	БХ-160Р1;</a:t>
            </a:r>
          </a:p>
          <a:p>
            <a:r>
              <a:rPr lang="ru-RU" dirty="0"/>
              <a:t>установка радиоактивного излучения нейтронов УРН-1;</a:t>
            </a:r>
          </a:p>
          <a:p>
            <a:r>
              <a:rPr lang="ru-RU" dirty="0" err="1"/>
              <a:t>радионуклидные</a:t>
            </a:r>
            <a:r>
              <a:rPr lang="ru-RU" dirty="0"/>
              <a:t> источники нейтронного </a:t>
            </a:r>
            <a:r>
              <a:rPr lang="ru-RU" dirty="0" smtClean="0"/>
              <a:t>излучения ИБН-8-7</a:t>
            </a:r>
            <a:r>
              <a:rPr lang="ru-RU" dirty="0"/>
              <a:t>, ИБН-23, </a:t>
            </a:r>
            <a:r>
              <a:rPr lang="ru-RU" dirty="0" smtClean="0"/>
              <a:t>ИБН-6, НК252М11.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00999" y="1283610"/>
            <a:ext cx="4012633" cy="301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 txBox="1">
            <a:spLocks/>
          </p:cNvSpPr>
          <p:nvPr/>
        </p:nvSpPr>
        <p:spPr>
          <a:xfrm>
            <a:off x="387902" y="38702"/>
            <a:ext cx="7496466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15" y="319146"/>
            <a:ext cx="1296143" cy="4092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6344" y="24534"/>
            <a:ext cx="6989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indent="-810260" algn="ctr"/>
            <a:endParaRPr lang="ru-RU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10260" indent="-810260" algn="ctr"/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Устройство детектирования УДПН-33Р</a:t>
            </a:r>
          </a:p>
          <a:p>
            <a:pPr marL="810260" indent="-810260" algn="ctr"/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(диапазон измерения  плотности потока тепловых нейтронов </a:t>
            </a:r>
          </a:p>
          <a:p>
            <a:pPr marL="810260" indent="-810260" algn="ctr"/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1 до 1·10</a:t>
            </a:r>
            <a:r>
              <a:rPr lang="ru-RU" sz="16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см-</a:t>
            </a:r>
            <a:r>
              <a:rPr lang="ru-RU" sz="16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·с</a:t>
            </a:r>
            <a:r>
              <a:rPr lang="ru-RU" sz="16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-1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4969" y="1574748"/>
            <a:ext cx="2382332" cy="17888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0725" y="1574748"/>
            <a:ext cx="2382332" cy="17888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1295071"/>
            <a:ext cx="2006712" cy="2365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9806" y="3920511"/>
            <a:ext cx="185846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Блок детектирования БДПН-43Р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27667" y="3925139"/>
            <a:ext cx="180287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Блок преобразования БПХ-87Р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473653" y="3920511"/>
            <a:ext cx="178881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Блок вспомогательный БХ-160Р1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376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Идет обработка результатов экспериментов на критическом стенде БФС-2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2" descr="http://www.atominfo.ru/newsz03/a0890_2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-14038"/>
            <a:ext cx="7992888" cy="510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780"/>
              </a:lnSpc>
            </a:pP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Установка радиоактивного излучения нейтронов УРН-1</a:t>
            </a:r>
            <a:endParaRPr lang="ru-RU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75913" y="3120843"/>
            <a:ext cx="2078265" cy="1954867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8" y="1061964"/>
            <a:ext cx="2901824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43808" y="1566019"/>
            <a:ext cx="38667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Парафиновый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замедлитель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корпусе из металлических стенок.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УРН-1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замедляет быстрые нейтроны от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радионуклидных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источников нейтронного излучения и создает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тепловых нейтронов в измерительной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полости.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20135" y="813835"/>
            <a:ext cx="2548629" cy="191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27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288891" y="38703"/>
            <a:ext cx="7019413" cy="447196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Основные операции аттестации эталона</a:t>
            </a:r>
            <a:endParaRPr lang="ru-RU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15" y="319146"/>
            <a:ext cx="1296143" cy="4092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229092"/>
                  </p:ext>
                </p:extLst>
              </p:nvPr>
            </p:nvGraphicFramePr>
            <p:xfrm>
              <a:off x="288891" y="845938"/>
              <a:ext cx="8387565" cy="426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36504"/>
                    <a:gridCol w="3851061"/>
                  </a:tblGrid>
                  <a:tr h="1071195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1.</a:t>
                          </a:r>
                          <a:r>
                            <a:rPr lang="ru-RU" baseline="0" dirty="0" smtClean="0"/>
                            <a:t> </a:t>
                          </a:r>
                          <a:r>
                            <a:rPr lang="ru-RU" dirty="0" smtClean="0"/>
                            <a:t>Определение чувствительности блока детектирования БДПН-43Р к тепловым нейтронам с применением установки КИС НРД МБ.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БД КИС</m:t>
                                    </m:r>
                                  </m:sub>
                                </m:sSub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б.к.</m:t>
                                        </m:r>
                                      </m:sub>
                                    </m:sSub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с.к.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КИС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97152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2.</a:t>
                          </a:r>
                          <a:r>
                            <a:rPr lang="ru-RU" baseline="0" dirty="0" smtClean="0"/>
                            <a:t> </a:t>
                          </a:r>
                          <a:r>
                            <a:rPr lang="ru-RU" dirty="0" smtClean="0"/>
                            <a:t>Определение коэффициента подобия для установки КИС НРД МБ.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КИС</m:t>
                                    </m:r>
                                  </m:sub>
                                </m:sSub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б.к. ИБН−8−7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б.к. ИБН−6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3870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3.</a:t>
                          </a:r>
                          <a:r>
                            <a:rPr lang="ru-RU" baseline="0" dirty="0" smtClean="0"/>
                            <a:t> </a:t>
                          </a:r>
                          <a:r>
                            <a:rPr lang="ru-RU" dirty="0" smtClean="0"/>
                            <a:t>Определение коэффициента подобия для установки радиометрической нейтронной УРН-1.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ru-RU" sz="18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УРН</m:t>
                                    </m:r>
                                  </m:sub>
                                </m:sSub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б.к. ИБН−8−7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б.к. ИБН−6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3870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4.</a:t>
                          </a:r>
                          <a:r>
                            <a:rPr lang="ru-RU" baseline="0" dirty="0" smtClean="0"/>
                            <a:t> </a:t>
                          </a:r>
                          <a:r>
                            <a:rPr lang="ru-RU" dirty="0" smtClean="0"/>
                            <a:t>Определение нижнего значения диапазона, в котором эталон хранит и передает значение величины (от ИБН-6 на КИС</a:t>
                          </a:r>
                          <a:r>
                            <a:rPr lang="ru-RU" baseline="0" dirty="0" smtClean="0"/>
                            <a:t> НРД МБ</a:t>
                          </a:r>
                          <a:r>
                            <a:rPr lang="ru-RU" dirty="0" smtClean="0"/>
                            <a:t>).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нижн.</m:t>
                                    </m:r>
                                  </m:sub>
                                </m:sSub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б.к.</m:t>
                                        </m:r>
                                      </m:sub>
                                    </m:sSub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с.к.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БД КИС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229092"/>
                  </p:ext>
                </p:extLst>
              </p:nvPr>
            </p:nvGraphicFramePr>
            <p:xfrm>
              <a:off x="288891" y="845938"/>
              <a:ext cx="8387565" cy="426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36504"/>
                    <a:gridCol w="3851061"/>
                  </a:tblGrid>
                  <a:tr h="118872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1.</a:t>
                          </a:r>
                          <a:r>
                            <a:rPr lang="ru-RU" baseline="0" dirty="0" smtClean="0"/>
                            <a:t> </a:t>
                          </a:r>
                          <a:r>
                            <a:rPr lang="ru-RU" dirty="0" smtClean="0"/>
                            <a:t>Определение чувствительности блока детектирования БДПН-43Р к тепловым нейтронам с применением установки КИС НРД МБ.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8038" t="-2564" r="-316" b="-267179"/>
                          </a:stretch>
                        </a:blipFill>
                      </a:tcPr>
                    </a:tc>
                  </a:tr>
                  <a:tr h="97152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2.</a:t>
                          </a:r>
                          <a:r>
                            <a:rPr lang="ru-RU" baseline="0" dirty="0" smtClean="0"/>
                            <a:t> </a:t>
                          </a:r>
                          <a:r>
                            <a:rPr lang="ru-RU" dirty="0" smtClean="0"/>
                            <a:t>Определение коэффициента подобия для установки КИС НРД МБ.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8038" t="-125000" r="-316" b="-225625"/>
                          </a:stretch>
                        </a:blip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3.</a:t>
                          </a:r>
                          <a:r>
                            <a:rPr lang="ru-RU" baseline="0" dirty="0" smtClean="0"/>
                            <a:t> </a:t>
                          </a:r>
                          <a:r>
                            <a:rPr lang="ru-RU" dirty="0" smtClean="0"/>
                            <a:t>Определение коэффициента подобия для установки радиометрической нейтронной УРН-1.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8038" t="-238411" r="-316" b="-139073"/>
                          </a:stretch>
                        </a:blipFill>
                      </a:tcPr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4.</a:t>
                          </a:r>
                          <a:r>
                            <a:rPr lang="ru-RU" baseline="0" dirty="0" smtClean="0"/>
                            <a:t> </a:t>
                          </a:r>
                          <a:r>
                            <a:rPr lang="ru-RU" dirty="0" smtClean="0"/>
                            <a:t>Определение </a:t>
                          </a:r>
                          <a:r>
                            <a:rPr lang="ru-RU" dirty="0" smtClean="0"/>
                            <a:t>нижнего значения диапазона, </a:t>
                          </a:r>
                          <a:r>
                            <a:rPr lang="ru-RU" dirty="0" smtClean="0"/>
                            <a:t>в котором эталон хранит и передает значение </a:t>
                          </a:r>
                          <a:r>
                            <a:rPr lang="ru-RU" dirty="0" smtClean="0"/>
                            <a:t>величины (от ИБН-6 на КИС</a:t>
                          </a:r>
                          <a:r>
                            <a:rPr lang="ru-RU" baseline="0" dirty="0" smtClean="0"/>
                            <a:t> НРД МБ</a:t>
                          </a:r>
                          <a:r>
                            <a:rPr lang="ru-RU" dirty="0" smtClean="0"/>
                            <a:t>).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8038" t="-262051" r="-316" b="-769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8448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288891" y="38703"/>
            <a:ext cx="7019413" cy="447196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Основные операции аттестации эталона</a:t>
            </a:r>
            <a:endParaRPr lang="ru-RU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15" y="319146"/>
            <a:ext cx="1296143" cy="4092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6617440"/>
                  </p:ext>
                </p:extLst>
              </p:nvPr>
            </p:nvGraphicFramePr>
            <p:xfrm>
              <a:off x="288891" y="989955"/>
              <a:ext cx="8387565" cy="34569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36504"/>
                    <a:gridCol w="3851061"/>
                  </a:tblGrid>
                  <a:tr h="1152128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5. Определение верхнего значения диапазона, в котором эталон хранит и передает значение величины (от ИБН-8-7 в УРН)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ru-RU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верхн.</m:t>
                                    </m:r>
                                  </m:sub>
                                </m:sSub>
                                <m:r>
                                  <a:rPr lang="ru-RU" sz="1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ru-RU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б.к. ИБН−8−7 УРН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ru-RU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БД КИС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75549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  <a:r>
                            <a:rPr lang="ru-RU" dirty="0" smtClean="0"/>
                            <a:t>.</a:t>
                          </a:r>
                          <a:r>
                            <a:rPr lang="ru-RU" baseline="0" dirty="0" smtClean="0"/>
                            <a:t> </a:t>
                          </a:r>
                          <a:r>
                            <a:rPr lang="ru-RU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Проверка доверительных границ погрешности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𝛿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ru-RU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ru-RU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БД КИС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ru-RU" sz="1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ru-RU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𝛿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ru-RU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ru-RU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УРН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ru-RU" sz="1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&lt;0,08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7483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7. Проверка линейности БД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ru-RU" sz="18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ru-RU" sz="1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𝐾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КИС</m:t>
                                            </m:r>
                                          </m:sub>
                                        </m:sSub>
                                        <m:r>
                                          <a:rPr lang="ru-RU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𝐾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УРН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ru-RU" sz="1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𝐾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КИС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  <m:r>
                                  <a:rPr lang="ru-RU" sz="1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&lt;0,04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764388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8. </a:t>
                          </a:r>
                          <a:r>
                            <a:rPr lang="ru-RU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Проверка нижней границы диапазона измерений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ru-RU" sz="18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ru-RU" sz="1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БД</m:t>
                                            </m:r>
                                          </m:sub>
                                        </m:sSub>
                                        <m:r>
                                          <a:rPr lang="ru-RU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КИС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ru-RU" sz="1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КИС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  <m:r>
                                  <a:rPr lang="ru-RU" sz="1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&lt;0,04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6617440"/>
                  </p:ext>
                </p:extLst>
              </p:nvPr>
            </p:nvGraphicFramePr>
            <p:xfrm>
              <a:off x="288891" y="989955"/>
              <a:ext cx="8387565" cy="34569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36504"/>
                    <a:gridCol w="3851061"/>
                  </a:tblGrid>
                  <a:tr h="118872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5. Определение верхнего значения диапазона, в котором эталон хранит и передает значение величины (от ИБН-8-7 в УРН)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8038" t="-2564" r="-316" b="-192308"/>
                          </a:stretch>
                        </a:blipFill>
                      </a:tcPr>
                    </a:tc>
                  </a:tr>
                  <a:tr h="75549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  <a:r>
                            <a:rPr lang="ru-RU" dirty="0" smtClean="0"/>
                            <a:t>.</a:t>
                          </a:r>
                          <a:r>
                            <a:rPr lang="ru-RU" baseline="0" dirty="0" smtClean="0"/>
                            <a:t> </a:t>
                          </a:r>
                          <a:r>
                            <a:rPr lang="ru-RU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Проверка доверительных границ погрешности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8038" t="-161290" r="-316" b="-202419"/>
                          </a:stretch>
                        </a:blipFill>
                      </a:tcPr>
                    </a:tc>
                  </a:tr>
                  <a:tr h="7483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7. Проверка линейности БД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8038" t="-263415" r="-316" b="-104065"/>
                          </a:stretch>
                        </a:blipFill>
                      </a:tcPr>
                    </a:tc>
                  </a:tr>
                  <a:tr h="764388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8. </a:t>
                          </a:r>
                          <a:r>
                            <a:rPr lang="ru-RU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Проверка нижней границы диапазона измерений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8038" t="-354762" r="-316" b="-158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6088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926059"/>
            <a:ext cx="7093408" cy="2448272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algn="ctr">
              <a:lnSpc>
                <a:spcPts val="3780"/>
              </a:lnSpc>
            </a:pP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ts val="378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Спасибо за внимание!</a:t>
            </a:r>
          </a:p>
          <a:p>
            <a:pPr algn="ctr">
              <a:lnSpc>
                <a:spcPts val="3780"/>
              </a:lnSpc>
            </a:pPr>
            <a:endParaRPr lang="ru-RU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ts val="3780"/>
              </a:lnSpc>
            </a:pPr>
            <a:endParaRPr lang="ru-RU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ts val="3780"/>
              </a:lnSpc>
            </a:pPr>
            <a:endParaRPr lang="ru-RU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esentation_16x9_blue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820E24C0-2AF0-594A-8824-B609975553E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C6BE67D4-DC4A-204A-9840-109EC3E8B42B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0AB9C867-3E85-3A4A-8B5C-A2B20E66B766}"/>
    </a:ext>
  </a:extLst>
</a:theme>
</file>

<file path=ppt/theme/theme4.xml><?xml version="1.0" encoding="utf-8"?>
<a:theme xmlns:a="http://schemas.openxmlformats.org/drawingml/2006/main" name="Presentation_16x9_blue_template_zf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820E24C0-2AF0-594A-8824-B609975553E6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C6BE67D4-DC4A-204A-9840-109EC3E8B42B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0AB9C867-3E85-3A4A-8B5C-A2B20E66B766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Presentation_16x9_blue_template</Template>
  <TotalTime>19686</TotalTime>
  <Words>336</Words>
  <Application>Microsoft Office PowerPoint</Application>
  <PresentationFormat>Произвольный</PresentationFormat>
  <Paragraphs>57</Paragraphs>
  <Slides>9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Rosatom Light</vt:lpstr>
      <vt:lpstr>Times New Roman</vt:lpstr>
      <vt:lpstr>Presentation_16x9_blue_template</vt:lpstr>
      <vt:lpstr>Custom Design</vt:lpstr>
      <vt:lpstr>1_Custom Design</vt:lpstr>
      <vt:lpstr>Presentation_16x9_blue_template_zfo</vt:lpstr>
      <vt:lpstr>2_Custom Design</vt:lpstr>
      <vt:lpstr>3_Custom Design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Техническая Поддержка</cp:lastModifiedBy>
  <cp:revision>208</cp:revision>
  <dcterms:created xsi:type="dcterms:W3CDTF">2019-09-24T12:37:05Z</dcterms:created>
  <dcterms:modified xsi:type="dcterms:W3CDTF">2022-10-27T05:38:22Z</dcterms:modified>
</cp:coreProperties>
</file>